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147478672" r:id="rId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BG" id="{2216DF8C-961F-4FFE-8764-DB574359114B}">
          <p14:sldIdLst>
            <p14:sldId id="21474786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Jeannette Molina Rodriguez (OCENSA)" userId="193e1c39-28bf-44a5-b2e6-f32a19f5a274" providerId="ADAL" clId="{BACDD037-3514-4089-8AF4-301E4FF175F6}"/>
    <pc:docChg chg="delSld modSection">
      <pc:chgData name="Diana Jeannette Molina Rodriguez (OCENSA)" userId="193e1c39-28bf-44a5-b2e6-f32a19f5a274" providerId="ADAL" clId="{BACDD037-3514-4089-8AF4-301E4FF175F6}" dt="2025-10-27T16:15:16.089" v="2" actId="47"/>
      <pc:docMkLst>
        <pc:docMk/>
      </pc:docMkLst>
      <pc:sldChg chg="del">
        <pc:chgData name="Diana Jeannette Molina Rodriguez (OCENSA)" userId="193e1c39-28bf-44a5-b2e6-f32a19f5a274" providerId="ADAL" clId="{BACDD037-3514-4089-8AF4-301E4FF175F6}" dt="2025-10-27T16:15:14.642" v="0" actId="47"/>
        <pc:sldMkLst>
          <pc:docMk/>
          <pc:sldMk cId="931807665" sldId="2147478673"/>
        </pc:sldMkLst>
      </pc:sldChg>
      <pc:sldChg chg="del">
        <pc:chgData name="Diana Jeannette Molina Rodriguez (OCENSA)" userId="193e1c39-28bf-44a5-b2e6-f32a19f5a274" providerId="ADAL" clId="{BACDD037-3514-4089-8AF4-301E4FF175F6}" dt="2025-10-27T16:15:16.089" v="2" actId="47"/>
        <pc:sldMkLst>
          <pc:docMk/>
          <pc:sldMk cId="1008775426" sldId="2147478674"/>
        </pc:sldMkLst>
      </pc:sldChg>
      <pc:sldChg chg="del">
        <pc:chgData name="Diana Jeannette Molina Rodriguez (OCENSA)" userId="193e1c39-28bf-44a5-b2e6-f32a19f5a274" providerId="ADAL" clId="{BACDD037-3514-4089-8AF4-301E4FF175F6}" dt="2025-10-27T16:15:15.390" v="1" actId="47"/>
        <pc:sldMkLst>
          <pc:docMk/>
          <pc:sldMk cId="1254956395" sldId="21474786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4E2D5-50FC-4D55-99D2-BCEC6E95EF1F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FC8FC-8886-4B0E-96BE-2A72CA0CFF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370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6D889D-020C-4782-DD1E-B86CB4F62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5AC0B9-94BB-9652-267C-6061C3B41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506664-5DDB-C375-327C-80B00F4C5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976B42-567D-7233-9D48-141BE32C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AD4347-69CE-6066-7316-9445B43B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2329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883DB-F930-BBA8-3E6A-D1BAE7A66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B384B1F-468E-1B6E-3E5E-872E774BB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81DDE-AAAC-D36C-0AF4-C685FE75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B87063-CF2C-6FC9-7830-AA6CCD766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DDFD43-64FC-9F49-BA9B-39411097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337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3A3756-3653-891A-1888-DD91BC394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52AAAA-1FCC-5B17-4496-F164860F6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8592AE-5817-8069-4D9B-3C68F7C37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EA3F82-655B-511D-F94B-9F42F0EE9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7B185-019E-442E-3959-881B04C7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169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58C7D-A7D7-31E0-47B8-C0F07520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8B0775-3886-699A-08EB-1A6AD017B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F4E6F-5A14-9A09-61D7-94565BBD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417931-801C-B6D4-B7B4-C4B1D105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4909AD-08C0-69A4-A459-BCD10093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426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36CF5-A76C-3961-FF95-EE8358D6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5DFF2C-FFE1-0EF3-674D-DEA527B28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D7688D-51FD-AF82-3418-F199C368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F359CF-9790-AC09-B38C-77E32BB4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F286D5-5D2A-03AA-71B6-285DEB96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049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85038-83AF-0B49-E299-4569FC2C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1F0ECC-E057-0D13-9AED-E05FB289D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6B61CA-CBB5-CD56-1C30-760B39BEF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720008-BA2D-30AC-9E42-57EC1F56B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FFD0E2-E39D-1FB6-0AB3-4D09EEF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AFA2BC-EA46-FA71-2AAE-28C22129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106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F00E2-68B9-B0E4-8466-618A7B35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C19FCD-D0B4-A9AE-5314-72742E133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314224-2EEE-389B-C9D3-1ED3EA6FB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2D41D1-E1E6-83FD-5E19-72103D755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10D1DF-4C95-500E-97D3-EC252B693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1949BF-C5E4-D0A9-42CE-1EE6B8CA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692A0B-C220-A50A-3A2A-44601E57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2F0D000-4EFB-A41A-B71C-0413D8A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10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A6722-45CD-EBB9-344B-1E071315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7E2D23A-27B2-18C5-9B69-101028B43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06A5CC-8D34-7747-E2E6-D2F2FB96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80EE7C-7A4D-83E9-C373-435F110C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325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96E708-FC55-FA3F-61C7-897E6D7EF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51546E2-C028-E221-A7EC-1C7F9BBF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5CAB29-D3B4-37B8-E852-43205A8CE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34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1637C-A27E-F8B7-C80B-7A660E9D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8B4D1C-3740-9983-A14C-798F59817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25BB29-3E13-381F-38AC-E36FC4013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FCD884-5F02-AB79-4A7A-0867F38E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6928FC-6D8C-1147-6BAE-472D2081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6FCA3A-E9F9-8F54-771B-3413C317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965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08FD8-B8BB-5693-EAB3-5CBC7792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8F1A63-66A9-AD45-1CD3-33F88D6D5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6336CC-EC64-A1E7-FFAC-44819736F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EC0499-AEA9-099B-8040-F330675D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D33C01-C852-5690-1B1C-8EACEC0C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35F29B-11B9-01BA-45E6-6EFC62A25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172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473BE88-D15C-BC66-A40B-9E36ACE6ED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4286876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4" imgW="395" imgH="396" progId="TCLayout.ActiveDocument.1">
                  <p:embed/>
                </p:oleObj>
              </mc:Choice>
              <mc:Fallback>
                <p:oleObj name="Diapositiva de think-cell" r:id="rId14" imgW="395" imgH="39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473BE88-D15C-BC66-A40B-9E36ACE6ED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16D6D9-1672-0383-D694-34B2D4EB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BE4CBE-DBA0-501F-F916-50929C4BD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F3AA8-2FD9-4CDE-5A1C-02A62A950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18D7F4-F45D-4356-861B-8F71337A8741}" type="datetimeFigureOut">
              <a:rPr lang="es-CO" smtClean="0"/>
              <a:t>27/10/2025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845D1E-5362-39DC-C359-DB5A9BB21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07C056-1DBE-6FDB-C832-2D66DBF3B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3E7787-5ACE-4F2E-95D3-F4A0B34929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28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8424F-F3E1-ECF2-7450-E01F53233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54C37BE5-7A59-685D-A971-A1F95141D1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95" imgH="396" progId="TCLayout.ActiveDocument.1">
                  <p:embed/>
                </p:oleObj>
              </mc:Choice>
              <mc:Fallback>
                <p:oleObj name="Diapositiva de think-cell" r:id="rId4" imgW="395" imgH="39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C37BE5-7A59-685D-A971-A1F95141D1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CDE8E4E-EAA1-70FE-03EF-4BC95AAA6A18}"/>
              </a:ext>
            </a:extLst>
          </p:cNvPr>
          <p:cNvSpPr txBox="1"/>
          <p:nvPr/>
        </p:nvSpPr>
        <p:spPr>
          <a:xfrm>
            <a:off x="908816" y="37716"/>
            <a:ext cx="12192000" cy="4001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30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TBG 2025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99D95A8-DB19-37BB-1815-4305948E0997}"/>
              </a:ext>
            </a:extLst>
          </p:cNvPr>
          <p:cNvSpPr/>
          <p:nvPr/>
        </p:nvSpPr>
        <p:spPr>
          <a:xfrm>
            <a:off x="243280" y="6518819"/>
            <a:ext cx="11612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 Metas Normalizadas. Los indicadores que no tienen medición en el periodo se toman con un cumplimiento del 100%.</a:t>
            </a:r>
          </a:p>
          <a:p>
            <a:pPr>
              <a:defRPr/>
            </a:pPr>
            <a:r>
              <a:rPr lang="es-MX" sz="900">
                <a:solidFill>
                  <a:prstClr val="black"/>
                </a:solidFill>
                <a:latin typeface="Calibri" panose="020F0502020204030204"/>
              </a:rPr>
              <a:t>2 / </a:t>
            </a:r>
            <a:r>
              <a:rPr lang="es-CO" sz="900"/>
              <a:t>Como no se ha emitido Resolución Tarifaria el 20%  de este indicador se redistribuyó en los indicadores financieros (Retornos Competitivos) a prorrata.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C0A4503-413D-C354-FCF4-3E1221B5E904}"/>
              </a:ext>
            </a:extLst>
          </p:cNvPr>
          <p:cNvSpPr txBox="1"/>
          <p:nvPr/>
        </p:nvSpPr>
        <p:spPr>
          <a:xfrm>
            <a:off x="908816" y="409553"/>
            <a:ext cx="11612656" cy="3853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Cumplimiento del 107,7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septiembre frente a las metas del período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/1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638ECA4A-C2C9-A148-2CD2-73A37F9B1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997345"/>
              </p:ext>
            </p:extLst>
          </p:nvPr>
        </p:nvGraphicFramePr>
        <p:xfrm>
          <a:off x="2544857" y="809663"/>
          <a:ext cx="7254914" cy="5455784"/>
        </p:xfrm>
        <a:graphic>
          <a:graphicData uri="http://schemas.openxmlformats.org/drawingml/2006/table">
            <a:tbl>
              <a:tblPr/>
              <a:tblGrid>
                <a:gridCol w="1265359">
                  <a:extLst>
                    <a:ext uri="{9D8B030D-6E8A-4147-A177-3AD203B41FA5}">
                      <a16:colId xmlns:a16="http://schemas.microsoft.com/office/drawing/2014/main" val="806869310"/>
                    </a:ext>
                  </a:extLst>
                </a:gridCol>
                <a:gridCol w="1614785">
                  <a:extLst>
                    <a:ext uri="{9D8B030D-6E8A-4147-A177-3AD203B41FA5}">
                      <a16:colId xmlns:a16="http://schemas.microsoft.com/office/drawing/2014/main" val="3861005418"/>
                    </a:ext>
                  </a:extLst>
                </a:gridCol>
                <a:gridCol w="617962">
                  <a:extLst>
                    <a:ext uri="{9D8B030D-6E8A-4147-A177-3AD203B41FA5}">
                      <a16:colId xmlns:a16="http://schemas.microsoft.com/office/drawing/2014/main" val="247448903"/>
                    </a:ext>
                  </a:extLst>
                </a:gridCol>
                <a:gridCol w="617962">
                  <a:extLst>
                    <a:ext uri="{9D8B030D-6E8A-4147-A177-3AD203B41FA5}">
                      <a16:colId xmlns:a16="http://schemas.microsoft.com/office/drawing/2014/main" val="3884029869"/>
                    </a:ext>
                  </a:extLst>
                </a:gridCol>
                <a:gridCol w="635429">
                  <a:extLst>
                    <a:ext uri="{9D8B030D-6E8A-4147-A177-3AD203B41FA5}">
                      <a16:colId xmlns:a16="http://schemas.microsoft.com/office/drawing/2014/main" val="2491350626"/>
                    </a:ext>
                  </a:extLst>
                </a:gridCol>
                <a:gridCol w="46771">
                  <a:extLst>
                    <a:ext uri="{9D8B030D-6E8A-4147-A177-3AD203B41FA5}">
                      <a16:colId xmlns:a16="http://schemas.microsoft.com/office/drawing/2014/main" val="3551131225"/>
                    </a:ext>
                  </a:extLst>
                </a:gridCol>
                <a:gridCol w="807094">
                  <a:extLst>
                    <a:ext uri="{9D8B030D-6E8A-4147-A177-3AD203B41FA5}">
                      <a16:colId xmlns:a16="http://schemas.microsoft.com/office/drawing/2014/main" val="4124152720"/>
                    </a:ext>
                  </a:extLst>
                </a:gridCol>
                <a:gridCol w="883240">
                  <a:extLst>
                    <a:ext uri="{9D8B030D-6E8A-4147-A177-3AD203B41FA5}">
                      <a16:colId xmlns:a16="http://schemas.microsoft.com/office/drawing/2014/main" val="2292946773"/>
                    </a:ext>
                  </a:extLst>
                </a:gridCol>
                <a:gridCol w="766312">
                  <a:extLst>
                    <a:ext uri="{9D8B030D-6E8A-4147-A177-3AD203B41FA5}">
                      <a16:colId xmlns:a16="http://schemas.microsoft.com/office/drawing/2014/main" val="2729548692"/>
                    </a:ext>
                  </a:extLst>
                </a:gridCol>
              </a:tblGrid>
              <a:tr h="150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septiembre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094722"/>
                  </a:ext>
                </a:extLst>
              </a:tr>
              <a:tr h="147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Foco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Indocador</a:t>
                      </a:r>
                      <a:endParaRPr lang="es-C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Peso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Meta anual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F24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Meta mes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Cumplimiento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687293"/>
                  </a:ext>
                </a:extLst>
              </a:tr>
              <a:tr h="102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355607"/>
                  </a:ext>
                </a:extLst>
              </a:tr>
              <a:tr h="27099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Primero la vida </a:t>
                      </a:r>
                      <a:b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(10%)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TRIF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Eventos / MHH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0,26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46112"/>
                  </a:ext>
                </a:extLst>
              </a:tr>
              <a:tr h="17245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Índice de Severidad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395,00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395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990474"/>
                  </a:ext>
                </a:extLst>
              </a:tr>
              <a:tr h="172452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SosTECnibilidad</a:t>
                      </a: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b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(23%)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Reducción de emisiones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kTon</a:t>
                      </a:r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,195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7,475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2,377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956652"/>
                  </a:ext>
                </a:extLst>
              </a:tr>
              <a:tr h="17245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Energías Renovables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26059"/>
                  </a:ext>
                </a:extLst>
              </a:tr>
              <a:tr h="25559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Estaciones Autosostenibles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76%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60%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864947"/>
                  </a:ext>
                </a:extLst>
              </a:tr>
              <a:tr h="17245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Valor con </a:t>
                      </a:r>
                      <a:r>
                        <a:rPr lang="es-CO" sz="1000" b="1" i="0" u="none" strike="noStrike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SosTecnibilidad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418553"/>
                  </a:ext>
                </a:extLst>
              </a:tr>
              <a:tr h="264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0" fontAlgn="ctr"/>
                      <a:r>
                        <a:rPr lang="es-MX" sz="1000" b="1" i="0" u="none" strike="noStrike">
                          <a:solidFill>
                            <a:srgbClr val="808080"/>
                          </a:solidFill>
                          <a:effectLst/>
                          <a:latin typeface="Arial"/>
                        </a:rPr>
                        <a:t>Portafolio de desarrollo sostenible inversión socia ambiental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679657"/>
                  </a:ext>
                </a:extLst>
              </a:tr>
              <a:tr h="1662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0" fontAlgn="ctr"/>
                      <a:r>
                        <a:rPr lang="es-CO" sz="1000" b="1" i="0" u="none" strike="noStrike">
                          <a:solidFill>
                            <a:srgbClr val="808080"/>
                          </a:solidFill>
                          <a:effectLst/>
                          <a:latin typeface="Arial"/>
                        </a:rPr>
                        <a:t>Formulación de proyectos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295709"/>
                  </a:ext>
                </a:extLst>
              </a:tr>
              <a:tr h="338745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Retornos competitivos</a:t>
                      </a:r>
                      <a:b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(52%)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US$M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US$ 1200 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US$ 914 M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US$ 936 M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97,6%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745639"/>
                  </a:ext>
                </a:extLst>
              </a:tr>
              <a:tr h="39109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Margen Utilidad Neta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s-MX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62,6%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62,1%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69461"/>
                  </a:ext>
                </a:extLst>
              </a:tr>
              <a:tr h="3141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Costo por barril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USD/BL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0,91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0,92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O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87330"/>
                  </a:ext>
                </a:extLst>
              </a:tr>
              <a:tr h="17245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Regulación /2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765687"/>
                  </a:ext>
                </a:extLst>
              </a:tr>
              <a:tr h="17245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Crecimiento Transición Energética (10%)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Crecimiento y </a:t>
                      </a:r>
                      <a:b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Diversificación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250864"/>
                  </a:ext>
                </a:extLst>
              </a:tr>
              <a:tr h="15089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0" fontAlgn="ctr"/>
                      <a:r>
                        <a:rPr lang="es-CO" sz="1000" b="1" i="0" u="none" strike="noStrike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Proyectos crecimiento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81402"/>
                  </a:ext>
                </a:extLst>
              </a:tr>
              <a:tr h="1878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0" fontAlgn="ctr"/>
                      <a:r>
                        <a:rPr lang="es-CO" sz="1000" b="1" i="0" u="none" strike="noStrike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Maximización infraestructura actual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5,0%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09724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130362"/>
                  </a:ext>
                </a:extLst>
              </a:tr>
              <a:tr h="135498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Conocimiento de vanguardia </a:t>
                      </a:r>
                      <a:b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(5%)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Índice de talento humano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88%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68468"/>
                  </a:ext>
                </a:extLst>
              </a:tr>
              <a:tr h="10162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0" fontAlgn="ctr"/>
                      <a:r>
                        <a:rPr lang="es-CO" sz="1000" b="1" i="0" u="none" strike="noStrike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Índice de ambiente laboral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77267"/>
                  </a:ext>
                </a:extLst>
              </a:tr>
              <a:tr h="13857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0" fontAlgn="ctr"/>
                      <a:r>
                        <a:rPr lang="es-MX" sz="1000" b="1" i="0" u="none" strike="noStrike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% de cargos críticos con sucesor identificado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730046"/>
                  </a:ext>
                </a:extLst>
              </a:tr>
              <a:tr h="178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Cumplimiento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5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107,7%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949762"/>
                  </a:ext>
                </a:extLst>
              </a:tr>
            </a:tbl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8C6CDBA5-77F6-2831-76A6-68D1785A190B}"/>
              </a:ext>
            </a:extLst>
          </p:cNvPr>
          <p:cNvSpPr/>
          <p:nvPr/>
        </p:nvSpPr>
        <p:spPr>
          <a:xfrm>
            <a:off x="9068051" y="6048569"/>
            <a:ext cx="657225" cy="318286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99968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fidencialidad_Galileo xmlns="40ac5d4a-5951-4e44-be68-384eb7775ab7" xsi:nil="true"/>
    <Macroproceso_Galileo xmlns="40ac5d4a-5951-4e44-be68-384eb7775ab7" xsi:nil="true"/>
    <Proceso_Galileo xmlns="40ac5d4a-5951-4e44-be68-384eb7775ab7" xsi:nil="true"/>
    <PublishingExpirationDate xmlns="http://schemas.microsoft.com/sharepoint/v3" xsi:nil="true"/>
    <PublishingStartDate xmlns="http://schemas.microsoft.com/sharepoint/v3" xsi:nil="true"/>
    <PalabrasClave_Galileo xmlns="40ac5d4a-5951-4e44-be68-384eb7775ab7" xsi:nil="true"/>
    <lcf76f155ced4ddcb4097134ff3c332f xmlns="a2711b0a-ff3e-4857-91f9-5677256004ce">
      <Terms xmlns="http://schemas.microsoft.com/office/infopath/2007/PartnerControls"/>
    </lcf76f155ced4ddcb4097134ff3c332f>
    <TaxCatchAll xmlns="40ac5d4a-5951-4e44-be68-384eb7775a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06E382F469B44C9F2171B97D6320F2" ma:contentTypeVersion="26" ma:contentTypeDescription="Crear nuevo documento." ma:contentTypeScope="" ma:versionID="d747d68481b64158388be8f5ffa82d6e">
  <xsd:schema xmlns:xsd="http://www.w3.org/2001/XMLSchema" xmlns:xs="http://www.w3.org/2001/XMLSchema" xmlns:p="http://schemas.microsoft.com/office/2006/metadata/properties" xmlns:ns1="http://schemas.microsoft.com/sharepoint/v3" xmlns:ns2="dd29045b-49ff-4fec-9788-d49c2fb90f35" xmlns:ns3="a2711b0a-ff3e-4857-91f9-5677256004ce" xmlns:ns4="40ac5d4a-5951-4e44-be68-384eb7775ab7" targetNamespace="http://schemas.microsoft.com/office/2006/metadata/properties" ma:root="true" ma:fieldsID="e65a972c573f94a8875f9685f9ef6332" ns1:_="" ns2:_="" ns3:_="" ns4:_="">
    <xsd:import namespace="http://schemas.microsoft.com/sharepoint/v3"/>
    <xsd:import namespace="dd29045b-49ff-4fec-9788-d49c2fb90f35"/>
    <xsd:import namespace="a2711b0a-ff3e-4857-91f9-5677256004ce"/>
    <xsd:import namespace="40ac5d4a-5951-4e44-be68-384eb7775ab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4:Macroproceso_Galileo" minOccurs="0"/>
                <xsd:element ref="ns4:Proceso_Galileo" minOccurs="0"/>
                <xsd:element ref="ns4:Confidencialidad_Galileo" minOccurs="0"/>
                <xsd:element ref="ns4:PalabrasClave_Galile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 ma:readOnly="false">
      <xsd:simpleType>
        <xsd:restriction base="dms:Unknown"/>
      </xsd:simpleType>
    </xsd:element>
    <xsd:element name="PublishingExpirationDate" ma:index="5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9045b-49ff-4fec-9788-d49c2fb90f35" elementFormDefault="qualified">
    <xsd:import namespace="http://schemas.microsoft.com/office/2006/documentManagement/types"/>
    <xsd:import namespace="http://schemas.microsoft.com/office/infopath/2007/PartnerControls"/>
    <xsd:element name="SharedWithUsers" ma:index="6" nillable="true" ma:displayName="Compartido con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11b0a-ff3e-4857-91f9-5677256004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4192beb2-35a5-4af4-a5ae-50acbeb4e6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c5d4a-5951-4e44-be68-384eb7775ab7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602af7-9533-4233-96ac-6094414fd254}" ma:internalName="TaxCatchAll" ma:showField="CatchAllData" ma:web="40ac5d4a-5951-4e44-be68-384eb7775a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acroproceso_Galileo" ma:index="24" nillable="true" ma:displayName="Macroproceso" ma:list="{f5e96963-7852-44f6-ae7f-c5d7cad07adc}" ma:internalName="Macroproceso_Galileo" ma:showField="Title" ma:web="40ac5d4a-5951-4e44-be68-384eb7775ab7">
      <xsd:simpleType>
        <xsd:restriction base="dms:Lookup"/>
      </xsd:simpleType>
    </xsd:element>
    <xsd:element name="Proceso_Galileo" ma:index="25" nillable="true" ma:displayName="Proceso" ma:list="{9ef33ac1-05de-48f0-9746-9bcd225741de}" ma:internalName="Proceso_Galileo" ma:showField="Title" ma:web="40ac5d4a-5951-4e44-be68-384eb7775ab7">
      <xsd:simpleType>
        <xsd:restriction base="dms:Lookup"/>
      </xsd:simpleType>
    </xsd:element>
    <xsd:element name="Confidencialidad_Galileo" ma:index="26" nillable="true" ma:displayName="Nivel de Confidencialidad" ma:list="{3d1688d3-255e-4710-8e06-58a88e87d858}" ma:internalName="Confidencialidad_Galileo" ma:showField="Title" ma:web="40ac5d4a-5951-4e44-be68-384eb7775ab7">
      <xsd:simpleType>
        <xsd:restriction base="dms:Lookup"/>
      </xsd:simpleType>
    </xsd:element>
    <xsd:element name="PalabrasClave_Galileo" ma:index="27" nillable="true" ma:displayName="Palabras Clave" ma:internalName="PalabrasClave_Galileo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Tipo de contenido"/>
        <xsd:element ref="dc:title" minOccurs="0" maxOccurs="1" ma:index="3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FFD71A-CC29-4819-AEC3-DA82DB6F7B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9D3A92-2A72-432B-AC64-78FAF3270E68}">
  <ds:schemaRefs>
    <ds:schemaRef ds:uri="http://schemas.microsoft.com/office/2006/metadata/properties"/>
    <ds:schemaRef ds:uri="http://schemas.microsoft.com/office/infopath/2007/PartnerControls"/>
    <ds:schemaRef ds:uri="40ac5d4a-5951-4e44-be68-384eb7775ab7"/>
    <ds:schemaRef ds:uri="http://schemas.microsoft.com/sharepoint/v3"/>
    <ds:schemaRef ds:uri="a2711b0a-ff3e-4857-91f9-5677256004ce"/>
  </ds:schemaRefs>
</ds:datastoreItem>
</file>

<file path=customXml/itemProps3.xml><?xml version="1.0" encoding="utf-8"?>
<ds:datastoreItem xmlns:ds="http://schemas.openxmlformats.org/officeDocument/2006/customXml" ds:itemID="{885EC753-D351-43E5-9272-CA168D99E8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29045b-49ff-4fec-9788-d49c2fb90f35"/>
    <ds:schemaRef ds:uri="a2711b0a-ff3e-4857-91f9-5677256004ce"/>
    <ds:schemaRef ds:uri="40ac5d4a-5951-4e44-be68-384eb7775a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6388b50-90a4-46ba-9d38-b28d1e5eceaf}" enabled="1" method="Privileged" siteId="{a4305987-cf78-4f93-9d64-bf18af65397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366</Words>
  <Application>Microsoft Office PowerPoint</Application>
  <PresentationFormat>Panorámica</PresentationFormat>
  <Paragraphs>142</Paragraphs>
  <Slides>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Aptos Narrow</vt:lpstr>
      <vt:lpstr>Arial</vt:lpstr>
      <vt:lpstr>Calibri</vt:lpstr>
      <vt:lpstr>Tema de Office</vt:lpstr>
      <vt:lpstr>Diapositiva de think-cell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Andres Fabian Velasquez Caicedo (OCENSA)</dc:creator>
  <cp:lastModifiedBy>Diana Jeannette Molina Rodriguez (OCENSA)</cp:lastModifiedBy>
  <cp:revision>6</cp:revision>
  <dcterms:created xsi:type="dcterms:W3CDTF">2025-09-03T03:48:25Z</dcterms:created>
  <dcterms:modified xsi:type="dcterms:W3CDTF">2025-10-27T16:15:19Z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0x0101004F06E382F469B44C9F2171B97D6320F2</vt:lpwstr>
  </property>
  <property fmtid="{D5CDD505-2E9C-101B-9397-08002B2CF9AE}" pid="3" name="MediaServiceImageTags">
    <vt:lpwstr/>
  </property>
</Properties>
</file>